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jpeg" ContentType="image/jpeg"/>
  <Override PartName="/ppt/media/image13.jpeg" ContentType="image/jpe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2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3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09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10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77840" cy="755388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uk-UA" sz="4400" spc="-1">
                <a:latin typeface="Arial"/>
              </a:rPr>
              <a:t>Для правки тексту заголовку клацніть мишею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3200" spc="-1">
                <a:latin typeface="Arial"/>
              </a:rPr>
              <a:t>Для редагування структури клацніть мишею</a:t>
            </a:r>
            <a:endParaRPr/>
          </a:p>
          <a:p>
            <a:pPr lvl="1" marL="864000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uk-UA" sz="2800" spc="-1">
                <a:latin typeface="Arial"/>
              </a:rPr>
              <a:t>Другий рівень структури</a:t>
            </a:r>
            <a:endParaRPr/>
          </a:p>
          <a:p>
            <a:pPr lvl="2" marL="1296000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400" spc="-1">
                <a:latin typeface="Arial"/>
              </a:rPr>
              <a:t>Третій рівень структури</a:t>
            </a:r>
            <a:endParaRPr/>
          </a:p>
          <a:p>
            <a:pPr lvl="3" marL="1728000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uk-UA" sz="2000" spc="-1">
                <a:latin typeface="Arial"/>
              </a:rPr>
              <a:t>Четвертий рівень структури</a:t>
            </a:r>
            <a:endParaRPr/>
          </a:p>
          <a:p>
            <a:pPr lvl="4" marL="2160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П'ятий рівень структури</a:t>
            </a:r>
            <a:endParaRPr/>
          </a:p>
          <a:p>
            <a:pPr lvl="5" marL="2592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Шостий рівень структури</a:t>
            </a:r>
            <a:endParaRPr/>
          </a:p>
          <a:p>
            <a:pPr lvl="6" marL="3024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Сьомий рівень структури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77840" cy="7553880"/>
          </a:xfrm>
          <a:prstGeom prst="rect">
            <a:avLst/>
          </a:prstGeom>
          <a:ln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uk-UA" sz="4400" spc="-1">
                <a:latin typeface="Arial"/>
              </a:rPr>
              <a:t>Для правки тексту заголовку клацніть мишею</a:t>
            </a:r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3200" spc="-1">
                <a:latin typeface="Arial"/>
              </a:rPr>
              <a:t>Для редагування структури клацніть мишею</a:t>
            </a:r>
            <a:endParaRPr/>
          </a:p>
          <a:p>
            <a:pPr lvl="1" marL="864000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uk-UA" sz="2800" spc="-1">
                <a:latin typeface="Arial"/>
              </a:rPr>
              <a:t>Другий рівень структури</a:t>
            </a:r>
            <a:endParaRPr/>
          </a:p>
          <a:p>
            <a:pPr lvl="2" marL="1296000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400" spc="-1">
                <a:latin typeface="Arial"/>
              </a:rPr>
              <a:t>Третій рівень структури</a:t>
            </a:r>
            <a:endParaRPr/>
          </a:p>
          <a:p>
            <a:pPr lvl="3" marL="1728000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uk-UA" sz="2000" spc="-1">
                <a:latin typeface="Arial"/>
              </a:rPr>
              <a:t>Четвертий рівень структури</a:t>
            </a:r>
            <a:endParaRPr/>
          </a:p>
          <a:p>
            <a:pPr lvl="4" marL="2160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П'ятий рівень структури</a:t>
            </a:r>
            <a:endParaRPr/>
          </a:p>
          <a:p>
            <a:pPr lvl="5" marL="2592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Шостий рівень структури</a:t>
            </a:r>
            <a:endParaRPr/>
          </a:p>
          <a:p>
            <a:pPr lvl="6" marL="3024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Сьомий рівень структури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77840" cy="7553880"/>
          </a:xfrm>
          <a:prstGeom prst="rect">
            <a:avLst/>
          </a:prstGeom>
          <a:ln>
            <a:noFill/>
          </a:ln>
        </p:spPr>
      </p:pic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uk-UA" sz="4400" spc="-1">
                <a:latin typeface="Arial"/>
              </a:rPr>
              <a:t>Для правки тексту заголовку клацніть мишею</a:t>
            </a:r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3200" spc="-1">
                <a:latin typeface="Arial"/>
              </a:rPr>
              <a:t>Для редагування структури клацніть мишею</a:t>
            </a:r>
            <a:endParaRPr/>
          </a:p>
          <a:p>
            <a:pPr lvl="1" marL="864000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uk-UA" sz="2800" spc="-1">
                <a:latin typeface="Arial"/>
              </a:rPr>
              <a:t>Другий рівень структури</a:t>
            </a:r>
            <a:endParaRPr/>
          </a:p>
          <a:p>
            <a:pPr lvl="2" marL="1296000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400" spc="-1">
                <a:latin typeface="Arial"/>
              </a:rPr>
              <a:t>Третій рівень структури</a:t>
            </a:r>
            <a:endParaRPr/>
          </a:p>
          <a:p>
            <a:pPr lvl="3" marL="1728000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uk-UA" sz="2000" spc="-1">
                <a:latin typeface="Arial"/>
              </a:rPr>
              <a:t>Четвертий рівень структури</a:t>
            </a:r>
            <a:endParaRPr/>
          </a:p>
          <a:p>
            <a:pPr lvl="4" marL="2160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П'ятий рівень структури</a:t>
            </a:r>
            <a:endParaRPr/>
          </a:p>
          <a:p>
            <a:pPr lvl="5" marL="2592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Шостий рівень структури</a:t>
            </a:r>
            <a:endParaRPr/>
          </a:p>
          <a:p>
            <a:pPr lvl="6" marL="3024000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uk-UA" sz="2000" spc="-1">
                <a:latin typeface="Arial"/>
              </a:rPr>
              <a:t>Сьомий рівень структури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792000" y="209520"/>
            <a:ext cx="8638200" cy="634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 досвіду роботи  вчителя хімії вищої кваліфікаційної категорії вчителя -методиста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КРУЛЯК ОЛЬГИ ІВАНІВНИ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Тернопільська ЗОШ І-ІІІ ступенів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№ </a:t>
            </a: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18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504000" y="848520"/>
            <a:ext cx="9069840" cy="437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Робота в парах, малих групах,навчаючись вчуся, складання асоціативних схем, гронування, коло ідей,мозковий штурм, складання діаграми Вена, складання сенканів.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2880000" y="722160"/>
            <a:ext cx="5182200" cy="158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1.Семантична картка.</a:t>
            </a:r>
            <a:endParaRPr/>
          </a:p>
          <a:p>
            <a:endParaRPr/>
          </a:p>
          <a:p>
            <a:endParaRPr/>
          </a:p>
        </p:txBody>
      </p:sp>
      <p:sp>
        <p:nvSpPr>
          <p:cNvPr id="124" name="CustomShape 2"/>
          <p:cNvSpPr/>
          <p:nvPr/>
        </p:nvSpPr>
        <p:spPr>
          <a:xfrm>
            <a:off x="216000" y="1728000"/>
            <a:ext cx="5693040" cy="275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endParaRPr/>
          </a:p>
          <a:p>
            <a:endParaRPr/>
          </a:p>
        </p:txBody>
      </p:sp>
      <p:sp>
        <p:nvSpPr>
          <p:cNvPr id="125" name="CustomShape 3"/>
          <p:cNvSpPr/>
          <p:nvPr/>
        </p:nvSpPr>
        <p:spPr>
          <a:xfrm>
            <a:off x="504000" y="1823760"/>
            <a:ext cx="9070200" cy="438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                                     </a:t>
            </a:r>
            <a:r>
              <a:rPr b="1"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?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b="1"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Метал  +    ?           основний      +H2O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b="1"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</a:t>
            </a:r>
            <a:r>
              <a:rPr b="1"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оксид                           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b="1" lang="uk-UA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                            </a:t>
            </a:r>
            <a:r>
              <a:rPr b="1"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           </a:t>
            </a:r>
            <a:r>
              <a:rPr b="1"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?</a:t>
            </a:r>
            <a:endParaRPr/>
          </a:p>
        </p:txBody>
      </p:sp>
      <p:sp>
        <p:nvSpPr>
          <p:cNvPr id="126" name="CustomShape 4"/>
          <p:cNvSpPr/>
          <p:nvPr/>
        </p:nvSpPr>
        <p:spPr>
          <a:xfrm>
            <a:off x="504000" y="4059360"/>
            <a:ext cx="9069840" cy="2089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 </a:t>
            </a:r>
            <a:endParaRPr/>
          </a:p>
          <a:p>
            <a:endParaRPr/>
          </a:p>
          <a:p>
            <a:r>
              <a:rPr b="1" lang="uk-UA" sz="1405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</a:t>
            </a:r>
            <a:r>
              <a:rPr b="1" lang="uk-UA" sz="170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</a:t>
            </a:r>
            <a:r>
              <a:rPr b="1" lang="uk-UA" sz="170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Метал                                 кислотний                                      </a:t>
            </a:r>
            <a:r>
              <a:rPr b="1" lang="uk-UA" sz="187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?</a:t>
            </a:r>
            <a:endParaRPr/>
          </a:p>
          <a:p>
            <a:r>
              <a:rPr b="1" lang="uk-UA" sz="170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                  </a:t>
            </a:r>
            <a:r>
              <a:rPr b="1" lang="uk-UA" sz="170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+О2                      оксид                                 </a:t>
            </a:r>
            <a:endParaRPr/>
          </a:p>
          <a:p>
            <a:r>
              <a:rPr b="1" lang="uk-UA" sz="170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                                                                                          </a:t>
            </a:r>
            <a:r>
              <a:rPr b="1" lang="uk-UA" sz="17018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кислота  </a:t>
            </a:r>
            <a:r>
              <a:rPr b="1" lang="uk-UA" sz="4000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           </a:t>
            </a:r>
            <a:r>
              <a:rPr b="1" lang="uk-UA" sz="3200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                        </a:t>
            </a:r>
            <a:endParaRPr/>
          </a:p>
          <a:p>
            <a:r>
              <a:rPr b="1" lang="uk-UA" sz="3200" spc="-1" strike="noStrike" baseline="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                                                         </a:t>
            </a:r>
            <a:endParaRPr/>
          </a:p>
        </p:txBody>
      </p:sp>
      <p:sp>
        <p:nvSpPr>
          <p:cNvPr id="127" name="CustomShape 5"/>
          <p:cNvSpPr/>
          <p:nvPr/>
        </p:nvSpPr>
        <p:spPr>
          <a:xfrm>
            <a:off x="648000" y="5976000"/>
            <a:ext cx="7846200" cy="219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2.Складіть твір — п'ятихвилинку на тему: “Кислотні оксиди навколо нас.”</a:t>
            </a:r>
            <a:endParaRPr/>
          </a:p>
          <a:p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1440000" y="576000"/>
            <a:ext cx="7342200" cy="1743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 Складаємо сенкан до слова сульфатна.</a:t>
            </a:r>
            <a:endParaRPr/>
          </a:p>
          <a:p>
            <a:endParaRPr/>
          </a:p>
        </p:txBody>
      </p:sp>
      <p:sp>
        <p:nvSpPr>
          <p:cNvPr id="129" name="CustomShape 2"/>
          <p:cNvSpPr/>
          <p:nvPr/>
        </p:nvSpPr>
        <p:spPr>
          <a:xfrm>
            <a:off x="864000" y="2952000"/>
            <a:ext cx="7215480" cy="368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Це короткий вірш,що складається за правилом:</a:t>
            </a:r>
            <a:endParaRPr/>
          </a:p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1-й рядок- заданий іменник кислотами</a:t>
            </a:r>
            <a:endParaRPr/>
          </a:p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2-й рядок два прикметники сильна, двохосновна </a:t>
            </a:r>
            <a:endParaRPr/>
          </a:p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3-й рядок три дієслова дисоціює, окиснює, витісняє</a:t>
            </a:r>
            <a:endParaRPr/>
          </a:p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4-й рядок фраза , що розкриває необхідна для промисловості, тему і складається з 4-х слів сільського господарства</a:t>
            </a:r>
            <a:endParaRPr/>
          </a:p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5-й рядок -новий іменник-власне речовина ставлення теми, або висновок </a:t>
            </a:r>
            <a:endParaRPr/>
          </a:p>
          <a:p>
            <a:endParaRPr/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512000" y="1800000"/>
            <a:ext cx="5693040" cy="47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endParaRPr/>
          </a:p>
          <a:p>
            <a:r>
              <a:rPr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а) кислотами з точки зору електролітичної дисоціації називаються ...</a:t>
            </a:r>
            <a:endParaRPr/>
          </a:p>
          <a:p>
            <a:r>
              <a:rPr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б) катіони- це ...</a:t>
            </a:r>
            <a:endParaRPr/>
          </a:p>
          <a:p>
            <a:r>
              <a:rPr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в) аніони — це...</a:t>
            </a:r>
            <a:endParaRPr/>
          </a:p>
          <a:p>
            <a:r>
              <a:rPr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г) формула сульфатної кислоти така...</a:t>
            </a:r>
            <a:endParaRPr/>
          </a:p>
          <a:p>
            <a:r>
              <a:rPr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д) основність сульфатної кислоти...</a:t>
            </a:r>
            <a:endParaRPr/>
          </a:p>
          <a:p>
            <a:r>
              <a:rPr lang="uk-UA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е) сульфатна кислота такі солі...</a:t>
            </a:r>
            <a:endParaRPr/>
          </a:p>
          <a:p>
            <a:endParaRPr/>
          </a:p>
        </p:txBody>
      </p:sp>
      <p:sp>
        <p:nvSpPr>
          <p:cNvPr id="131" name="CustomShape 2"/>
          <p:cNvSpPr/>
          <p:nvPr/>
        </p:nvSpPr>
        <p:spPr>
          <a:xfrm>
            <a:off x="1368000" y="360000"/>
            <a:ext cx="7846200" cy="267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2.Метод “ Мозковий штурм”</a:t>
            </a:r>
            <a:endParaRPr/>
          </a:p>
          <a:p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76000" y="720000"/>
            <a:ext cx="9219960" cy="166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Діаграма Вена.</a:t>
            </a:r>
            <a:endParaRPr/>
          </a:p>
          <a:p>
            <a:r>
              <a:rPr lang="uk-UA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Нітратна і ортофосфатна кислоти різняться між собою за силою. Нітратна кислота належить до сильних кислот, а ортофосфатна до кислот середньої сили дії</a:t>
            </a:r>
            <a:r>
              <a:rPr lang="uk-UA" sz="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/>
          </a:p>
          <a:p>
            <a:endParaRPr/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936000" y="2387880"/>
            <a:ext cx="8078040" cy="6058080"/>
          </a:xfrm>
          <a:prstGeom prst="rect">
            <a:avLst/>
          </a:prstGeom>
          <a:ln>
            <a:noFill/>
          </a:ln>
        </p:spPr>
      </p:pic>
      <p:sp>
        <p:nvSpPr>
          <p:cNvPr id="134" name="CustomShape 2"/>
          <p:cNvSpPr/>
          <p:nvPr/>
        </p:nvSpPr>
        <p:spPr>
          <a:xfrm>
            <a:off x="3240000" y="3915000"/>
            <a:ext cx="1341360" cy="30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5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HNO3</a:t>
            </a:r>
            <a:endParaRPr/>
          </a:p>
        </p:txBody>
      </p:sp>
      <p:sp>
        <p:nvSpPr>
          <p:cNvPr id="135" name="CustomShape 3"/>
          <p:cNvSpPr/>
          <p:nvPr/>
        </p:nvSpPr>
        <p:spPr>
          <a:xfrm>
            <a:off x="2304000" y="5184000"/>
            <a:ext cx="1427400" cy="168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Pb+4HNO3=Pb(NO3)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+2NO2 +2H2O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Ag+HNO3=AgNO3+NO+H2O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Mg+HNO3=NH4NO3+Mg(NO3)2+H2O</a:t>
            </a:r>
            <a:endParaRPr/>
          </a:p>
        </p:txBody>
      </p:sp>
      <p:sp>
        <p:nvSpPr>
          <p:cNvPr id="136" name="CustomShape 4"/>
          <p:cNvSpPr/>
          <p:nvPr/>
        </p:nvSpPr>
        <p:spPr>
          <a:xfrm>
            <a:off x="4248000" y="4968000"/>
            <a:ext cx="1736640" cy="23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CaO+ H3PO4 =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Ca3(PO4)2+H2O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NaOH+HNO3=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NaNO3 +H2O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CaCI2+H3PO4=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Ca3(PO4)2+HC</a:t>
            </a:r>
            <a:r>
              <a:rPr lang="uk-UA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</a:t>
            </a:r>
            <a:endParaRPr/>
          </a:p>
        </p:txBody>
      </p:sp>
      <p:sp>
        <p:nvSpPr>
          <p:cNvPr id="137" name="CustomShape 5"/>
          <p:cNvSpPr/>
          <p:nvPr/>
        </p:nvSpPr>
        <p:spPr>
          <a:xfrm>
            <a:off x="6230520" y="3888000"/>
            <a:ext cx="1255680" cy="31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H3PO4</a:t>
            </a:r>
            <a:endParaRPr/>
          </a:p>
        </p:txBody>
      </p:sp>
      <p:sp>
        <p:nvSpPr>
          <p:cNvPr id="138" name="CustomShape 6"/>
          <p:cNvSpPr/>
          <p:nvPr/>
        </p:nvSpPr>
        <p:spPr>
          <a:xfrm>
            <a:off x="6454800" y="4536000"/>
            <a:ext cx="1103400" cy="252864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3NaOH+H</a:t>
            </a:r>
            <a:r>
              <a:rPr lang="uk-UA" sz="1400" spc="-1" strike="noStrike" baseline="-33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</a:t>
            </a:r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PO4=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Na3PO4 =3H2O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2NaOH+H3PO4=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Na2HPO4+2H2O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NaOH+H3PO4=</a:t>
            </a:r>
            <a:endParaRPr/>
          </a:p>
          <a:p>
            <a:r>
              <a:rPr lang="uk-UA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NaH2PO4+H2O</a:t>
            </a:r>
            <a:endParaRPr/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72000" y="432000"/>
            <a:ext cx="9862200" cy="616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Конкурс: “Нумо пригадаймо”.</a:t>
            </a:r>
            <a:endParaRPr/>
          </a:p>
          <a:p>
            <a:endParaRPr/>
          </a:p>
          <a:p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1.Як називаються солі нітратної кислоти?</a:t>
            </a:r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2.До якого типу солей вони відносяться?</a:t>
            </a:r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3. Напишіть рівняння реакцій одержання нітратів (неменше3-4 способів).</a:t>
            </a:r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5.Як розкладаються солі нітрати.</a:t>
            </a:r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6.Чи справедливий вираз “диму без вогню не буває.”</a:t>
            </a:r>
            <a:endParaRPr/>
          </a:p>
          <a:p>
            <a:endParaRPr/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77760" y="720000"/>
            <a:ext cx="10144440" cy="602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Конкурс “Хто швидше виконає завдання.”</a:t>
            </a:r>
            <a:endParaRPr/>
          </a:p>
          <a:p>
            <a:r>
              <a:rPr lang="uk-UA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1.Який об'єм газу виділиться під час взаємодії 16 г міді з 0,126г концентрованої нітратної кислоти?</a:t>
            </a:r>
            <a:endParaRPr/>
          </a:p>
          <a:p>
            <a:r>
              <a:rPr lang="uk-UA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2.При нагріванні нітриту амонію утворюється азот і вода. Розрахуйте об'єм азоту (н.у.) який можна добути розкладанням 6,4 г нітриту амонію, якщо об'ємна частка виходу нітриту амонію складає 89%?</a:t>
            </a:r>
            <a:endParaRPr/>
          </a:p>
          <a:p>
            <a:endParaRPr/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0" y="864000"/>
            <a:ext cx="9862200" cy="564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Учням видають друкований текст. Клас ділять на три частини.</a:t>
            </a:r>
            <a:endParaRPr/>
          </a:p>
          <a:p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Перша група вибирає з тексту розповідь про вплив нітратів на організм людини. </a:t>
            </a:r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Друга група працює над питанням отруєння нітратами.</a:t>
            </a:r>
            <a:endParaRPr/>
          </a:p>
          <a:p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Третя- про основні етапи “долі” нітратів</a:t>
            </a:r>
            <a:r>
              <a:rPr lang="uk-UA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/>
          </a:p>
          <a:p>
            <a:endParaRPr/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648000" y="-452160"/>
            <a:ext cx="9069840" cy="770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Позакласна робота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Участь в турнірах юних хіміків.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Участь в наукових пікніках.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Участь учнів у програмі “Кристал”</a:t>
            </a:r>
            <a:endParaRPr/>
          </a:p>
        </p:txBody>
      </p:sp>
      <p:sp>
        <p:nvSpPr>
          <p:cNvPr id="143" name="CustomShape 2"/>
          <p:cNvSpPr/>
          <p:nvPr/>
        </p:nvSpPr>
        <p:spPr>
          <a:xfrm>
            <a:off x="990000" y="1512000"/>
            <a:ext cx="8098200" cy="584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504000" y="-26064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1407240" y="1730520"/>
            <a:ext cx="7194960" cy="5396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32360" y="648000"/>
            <a:ext cx="9069840" cy="312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Педагогічне кредо: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“</a:t>
            </a: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Розум дитини-це не посудина,яку потрібно наповнювати , а смолоскип,який потрібно запалити.”</a:t>
            </a:r>
            <a:endParaRPr/>
          </a:p>
        </p:txBody>
      </p:sp>
      <p:sp>
        <p:nvSpPr>
          <p:cNvPr id="113" name="CustomShape 2"/>
          <p:cNvSpPr/>
          <p:nvPr/>
        </p:nvSpPr>
        <p:spPr>
          <a:xfrm>
            <a:off x="504000" y="1823760"/>
            <a:ext cx="9070200" cy="438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lang="uk-UA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Плутарк.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4000" y="432000"/>
            <a:ext cx="8854200" cy="2730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1384920" y="1656000"/>
            <a:ext cx="7685640" cy="5763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504000" y="-26064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2304000" y="-1623600"/>
            <a:ext cx="5758200" cy="10243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504000" y="-26064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1512000" y="-1983960"/>
            <a:ext cx="6406200" cy="11396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504000" y="-26064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2388600" y="-782640"/>
            <a:ext cx="4809600" cy="8556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540000" y="14400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Методична робота</a:t>
            </a:r>
            <a:endParaRPr/>
          </a:p>
        </p:txBody>
      </p:sp>
      <p:sp>
        <p:nvSpPr>
          <p:cNvPr id="155" name="CustomShape 2"/>
          <p:cNvSpPr/>
          <p:nvPr/>
        </p:nvSpPr>
        <p:spPr>
          <a:xfrm>
            <a:off x="216000" y="1485720"/>
            <a:ext cx="8028360" cy="438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 творчій групі вчителів хімії.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У проведені семінару” Креативна освіта як умова розвитку творчої особистості.</a:t>
            </a:r>
            <a:endParaRPr/>
          </a:p>
        </p:txBody>
      </p:sp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" descr=""/>
          <p:cNvPicPr/>
          <p:nvPr/>
        </p:nvPicPr>
        <p:blipFill>
          <a:blip r:embed="rId1"/>
          <a:stretch/>
        </p:blipFill>
        <p:spPr>
          <a:xfrm>
            <a:off x="2520000" y="155520"/>
            <a:ext cx="5110920" cy="7197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517680" y="1584000"/>
            <a:ext cx="8710920" cy="525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Посібник розробили члени методичної групи: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Тарас Н. І.- консультант ТКМЦНОІМ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Спільніченко О.І., Галицький коледж ім. В.Чорновола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Стеців Г. А., ТЗОШ No 28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Грицюк Т.В., ТЗОШ No20 ім. Р. Муляра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Деркач Т. Д ., ТНВК ШПЛ No 2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Шевчук Я. В., ТНВК ШПЛ No 2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Надоба Г. П., ТЗОШ No 19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Кучер Л. Є., ТНВК No 15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Каспрук О. Д., ТСШ No 17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Круляк О. І., ТЗОШ No18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 </a:t>
            </a:r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Романишин Т. В., ТСШ No29</a:t>
            </a:r>
            <a:endParaRPr/>
          </a:p>
        </p:txBody>
      </p:sp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2376000" y="7560"/>
            <a:ext cx="5398920" cy="7602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864000" y="1656000"/>
            <a:ext cx="7054920" cy="431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Посібник розробили члени методичної групи: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Тарас Н. І.- консультант ТКМЦНОІМ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Стеців Г. А., ТЗОШ No 28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Романишин Т. В., ТСШ No29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Каспрук О. Д., ТСШ No 17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Шевчук Я. В., ТЗОШ No 10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Деркач Т. Д ., ТНВК ШПЛ No 2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Павлюк Т.П., ТЗОШ No19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Мартиняк Г.В., ТУГ ім. І.Франка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Круляк О.І., ТЗОШ No 18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Кайда О.В., ТЗОШ No 28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Шкіра І.В., ТЗОШ No 23</a:t>
            </a:r>
            <a:endParaRPr/>
          </a:p>
          <a:p>
            <a:r>
              <a:rPr lang="uk-UA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Солтис Н.С., ТЗОШ No27</a:t>
            </a:r>
            <a:endParaRPr/>
          </a:p>
        </p:txBody>
      </p:sp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218160" y="-23652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Переможці олімпіад</a:t>
            </a:r>
            <a:endParaRPr/>
          </a:p>
        </p:txBody>
      </p:sp>
      <p:sp>
        <p:nvSpPr>
          <p:cNvPr id="161" name="CustomShape 2"/>
          <p:cNvSpPr/>
          <p:nvPr/>
        </p:nvSpPr>
        <p:spPr>
          <a:xfrm>
            <a:off x="504000" y="1823760"/>
            <a:ext cx="9070200" cy="438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2017-2018  Пукас Богдан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2018-2019  Перегінець Вікторія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2018-2019- Пукас Богдан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2020-2021 — Гербут Віктор</a:t>
            </a:r>
            <a:endParaRPr/>
          </a:p>
        </p:txBody>
      </p:sp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504000" y="56160"/>
            <a:ext cx="9069840" cy="660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7819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Методична проблема, над якою працюю: 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7819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Використання новітніх технологій на уроках хімії.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504000" y="-260640"/>
            <a:ext cx="8098200" cy="21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Нагороди</a:t>
            </a:r>
            <a:endParaRPr/>
          </a:p>
        </p:txBody>
      </p:sp>
      <p:sp>
        <p:nvSpPr>
          <p:cNvPr id="163" name="CustomShape 2"/>
          <p:cNvSpPr/>
          <p:nvPr/>
        </p:nvSpPr>
        <p:spPr>
          <a:xfrm>
            <a:off x="576000" y="2180880"/>
            <a:ext cx="9070200" cy="438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Грамоти Управління освіти і науки Тернопільської міської ради-2011,201З, 2014 н.р.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Подяка Управління освіти і науки Тернопільської області</a:t>
            </a:r>
            <a:endParaRPr/>
          </a:p>
          <a:p>
            <a:pPr marL="432000" indent="-322200">
              <a:lnSpc>
                <a:spcPct val="100000"/>
              </a:lnSpc>
              <a:buClr>
                <a:srgbClr val="ffffff"/>
              </a:buClr>
              <a:buSzPct val="45000"/>
              <a:buFont typeface="StarSymbol"/>
              <a:buChar char="l"/>
            </a:pPr>
            <a:r>
              <a:rPr lang="uk-UA" sz="56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2012 </a:t>
            </a:r>
            <a:endParaRPr/>
          </a:p>
        </p:txBody>
      </p:sp>
    </p:spTree>
  </p:cSld>
  <p:timing>
    <p:tnLst>
      <p:par>
        <p:cTn id="59" dur="indefinite" restart="never" nodeType="tmRoot">
          <p:childTnLst>
            <p:seq>
              <p:cTn id="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303120" y="36720"/>
            <a:ext cx="9426960" cy="749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Навчальні цілі: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Метою моєї роботи є: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-Виховання творчо мислячої людини,здатної розуміти світ і знаходити своє місце в ньому;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-Формування пізнавальних інтересів учнів,пошук шляхів мотивації у вивченні предмету;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-Використання експерименту як засобу і методу пізнання; 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-Організація науково- дослідницької роботи учнів.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360360" y="144000"/>
            <a:ext cx="9429840" cy="780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-142200" rIns="144000" tIns="-10620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Круляк Ольга Іванівна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Освіта- вища Тернопільський державний педагогічний інститут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Спеціальність -біологія та хімія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Кваліфікаційна категорія-вища,вчитель — методист.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Стаж роботи на посаді вчителя 41 років.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Атестація-2017-2022 н.р.</a:t>
            </a:r>
            <a:endParaRPr/>
          </a:p>
        </p:txBody>
      </p:sp>
      <p:sp>
        <p:nvSpPr>
          <p:cNvPr id="117" name="CustomShape 2"/>
          <p:cNvSpPr/>
          <p:nvPr/>
        </p:nvSpPr>
        <p:spPr>
          <a:xfrm>
            <a:off x="1152000" y="561600"/>
            <a:ext cx="8098200" cy="584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288000" y="72360"/>
            <a:ext cx="9069840" cy="749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-розвиток в учнів дивергентного нестандартного мислення , а також конвергентного логічного послідовного мислення учнів;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-навчити дітей критично мислити-це процес,який починається з постановки проблеми, продовжується пошуком  і  осмисленням інформації інформації,закінчується прийняттям  рішення щодо розв'язання даної проблеми.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360000" y="576360"/>
            <a:ext cx="9069840" cy="5623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Новітні технології.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Для підвищення якості знань,пізнавальної активності учнів,розвитку інтересів до хімії використовую новітні технології: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-інтерактивні форми і методи роботи;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-метод проектів;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-комп'ютерні технології</a:t>
            </a:r>
            <a:r>
              <a:rPr lang="uk-UA" sz="7819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.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709920" y="-1555560"/>
            <a:ext cx="8720280" cy="1098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Інтерактивні форми роботи.</a:t>
            </a:r>
            <a:endParaRPr/>
          </a:p>
          <a:p>
            <a:r>
              <a:rPr lang="uk-UA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-Колективно групове навчання.</a:t>
            </a:r>
            <a:endParaRPr/>
          </a:p>
          <a:p>
            <a:r>
              <a:rPr lang="uk-UA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-Ситуативного моделювання.</a:t>
            </a:r>
            <a:endParaRPr/>
          </a:p>
          <a:p>
            <a:r>
              <a:rPr lang="uk-UA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-Опрацювання дискусійних питань.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-Кооперативне навчання.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216000" y="153360"/>
            <a:ext cx="9069840" cy="728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Шляхи реалізації проблеми.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 початковому етапі року використовую: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-постановку проблеми уроку;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-гру “Мікрофон”;</a:t>
            </a:r>
            <a:endParaRPr/>
          </a:p>
          <a:p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-інтелектуальні розминки.  </a:t>
            </a:r>
            <a:endParaRPr/>
          </a:p>
          <a:p>
            <a:pPr algn="ctr">
              <a:lnSpc>
                <a:spcPct val="100000"/>
              </a:lnSpc>
            </a:pPr>
            <a:r>
              <a:rPr lang="uk-UA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На наступних етапах уроку підтримувати активність учнів допомагають кооперативно-групові форми організації навчальної діяльності.</a:t>
            </a:r>
            <a:r>
              <a:rPr lang="uk-UA" sz="7819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Application>LibreOffice/5.0.1.2$Windows_x86 LibreOffice_project/81898c9f5c0d43f3473ba111d7b351050be20261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2017-03-20T21:22:15Z</dcterms:created>
  <dc:language>uk-UA</dc:language>
  <dcterms:modified xsi:type="dcterms:W3CDTF">2022-04-04T11:08:16Z</dcterms:modified>
  <cp:revision>17</cp:revision>
</cp:coreProperties>
</file>